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8" r:id="rId11"/>
    <p:sldId id="264" r:id="rId12"/>
    <p:sldId id="265" r:id="rId13"/>
    <p:sldId id="269" r:id="rId14"/>
    <p:sldId id="266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9"/>
    <p:restoredTop sz="94674"/>
  </p:normalViewPr>
  <p:slideViewPr>
    <p:cSldViewPr snapToGrid="0">
      <p:cViewPr varScale="1">
        <p:scale>
          <a:sx n="124" d="100"/>
          <a:sy n="124" d="100"/>
        </p:scale>
        <p:origin x="6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9B9C6-E9C3-CB42-922C-67901E8F5D12}" type="datetimeFigureOut">
              <a:rPr lang="en-FR" smtClean="0"/>
              <a:t>15/05/2024</a:t>
            </a:fld>
            <a:endParaRPr lang="en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FB147-973C-A14A-A08F-C005426889DE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638804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FB147-973C-A14A-A08F-C005426889DE}" type="slidenum">
              <a:rPr lang="en-FR" smtClean="0"/>
              <a:t>8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769543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9032-D382-D1CB-DDD0-7BF21799F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103" y="111682"/>
            <a:ext cx="10485510" cy="4844226"/>
          </a:xfrm>
        </p:spPr>
        <p:txBody>
          <a:bodyPr>
            <a:normAutofit/>
          </a:bodyPr>
          <a:lstStyle/>
          <a:p>
            <a:pPr algn="ctr"/>
            <a:r>
              <a:rPr lang="fr-FR" sz="4000" kern="0" dirty="0">
                <a:effectLst/>
                <a:latin typeface="Algerian" panose="020F0502020204030204" pitchFamily="34" charset="0"/>
                <a:ea typeface="KaiTi" panose="02010609060101010101" pitchFamily="49" charset="-122"/>
                <a:cs typeface="Algerian" panose="020F0502020204030204" pitchFamily="34" charset="0"/>
              </a:rPr>
              <a:t>La Médecine Traditionnelle Chinoise </a:t>
            </a:r>
            <a:br>
              <a:rPr lang="fr-FR" sz="4000" kern="0" dirty="0">
                <a:effectLst/>
                <a:latin typeface="Algerian" panose="020F0502020204030204" pitchFamily="34" charset="0"/>
                <a:ea typeface="KaiTi" panose="02010609060101010101" pitchFamily="49" charset="-122"/>
                <a:cs typeface="Algerian" panose="020F0502020204030204" pitchFamily="34" charset="0"/>
              </a:rPr>
            </a:br>
            <a:r>
              <a:rPr lang="fr-FR" sz="4000" kern="0" dirty="0">
                <a:effectLst/>
                <a:latin typeface="Algerian" panose="020F0502020204030204" pitchFamily="34" charset="0"/>
                <a:ea typeface="KaiTi" panose="02010609060101010101" pitchFamily="49" charset="-122"/>
                <a:cs typeface="Algerian" panose="020F0502020204030204" pitchFamily="34" charset="0"/>
              </a:rPr>
              <a:t>et </a:t>
            </a:r>
            <a:br>
              <a:rPr lang="fr-FR" sz="4000" kern="0" dirty="0">
                <a:effectLst/>
                <a:latin typeface="Algerian" panose="020F0502020204030204" pitchFamily="34" charset="0"/>
                <a:ea typeface="KaiTi" panose="02010609060101010101" pitchFamily="49" charset="-122"/>
                <a:cs typeface="Algerian" panose="020F0502020204030204" pitchFamily="34" charset="0"/>
              </a:rPr>
            </a:br>
            <a:r>
              <a:rPr lang="fr-FR" sz="4000" kern="0" dirty="0">
                <a:effectLst/>
                <a:latin typeface="Algerian" panose="020F0502020204030204" pitchFamily="34" charset="0"/>
                <a:ea typeface="KaiTi" panose="02010609060101010101" pitchFamily="49" charset="-122"/>
                <a:cs typeface="Algerian" panose="020F0502020204030204" pitchFamily="34" charset="0"/>
              </a:rPr>
              <a:t>les maladies chroniques</a:t>
            </a:r>
            <a:r>
              <a:rPr lang="en-FR" sz="4000" dirty="0">
                <a:effectLst/>
                <a:latin typeface="Algerian" panose="020F0502020204030204" pitchFamily="34" charset="0"/>
                <a:cs typeface="Algerian" panose="020F0502020204030204" pitchFamily="34" charset="0"/>
              </a:rPr>
              <a:t> </a:t>
            </a:r>
            <a:br>
              <a:rPr lang="en-FR" dirty="0">
                <a:effectLst/>
              </a:rPr>
            </a:br>
            <a:br>
              <a:rPr lang="en-FR" sz="1800" kern="100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zh-CN" sz="4400" b="1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KaiTi" panose="02010609060101010101" pitchFamily="49" charset="-122"/>
                <a:ea typeface="KaiTi" panose="02010609060101010101" pitchFamily="49" charset="-122"/>
                <a:cs typeface="Microsoft YaHei" panose="020B0503020204020204" pitchFamily="34" charset="-122"/>
              </a:rPr>
              <a:t>中医与慢性病</a:t>
            </a:r>
            <a:br>
              <a:rPr lang="en-FR" sz="5400" dirty="0">
                <a:latin typeface="+mj-ea"/>
                <a:ea typeface="+mj-ea"/>
              </a:rPr>
            </a:br>
            <a:endParaRPr lang="en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2A8590-7968-C882-8C4C-552A6581A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6523" y="5126803"/>
            <a:ext cx="9578090" cy="966869"/>
          </a:xfrm>
        </p:spPr>
        <p:txBody>
          <a:bodyPr>
            <a:normAutofit/>
          </a:bodyPr>
          <a:lstStyle/>
          <a:p>
            <a:pPr algn="ctr"/>
            <a:r>
              <a:rPr lang="fr-FR" sz="4000" dirty="0">
                <a:latin typeface="+mj-ea"/>
                <a:ea typeface="+mj-ea"/>
              </a:rPr>
              <a:t>                    </a:t>
            </a:r>
            <a:r>
              <a:rPr lang="fr-FR" sz="4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Par Angelina CAI </a:t>
            </a:r>
            <a:r>
              <a:rPr lang="zh-CN" altLang="fr-FR" sz="44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蔡景瑞</a:t>
            </a:r>
            <a:endParaRPr lang="en-FR" sz="4400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0951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46A8CF7-4454-E5B9-207A-EA85A801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268" y="624110"/>
            <a:ext cx="10048344" cy="1103090"/>
          </a:xfrm>
        </p:spPr>
        <p:txBody>
          <a:bodyPr/>
          <a:lstStyle/>
          <a:p>
            <a:r>
              <a:rPr lang="en-GB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EXAMPLES des METHODES</a:t>
            </a:r>
            <a:r>
              <a:rPr lang="en-GB" sz="4000" b="1" dirty="0">
                <a:latin typeface="AkayaTelivigala" pitchFamily="2" charset="77"/>
                <a:cs typeface="AkayaTelivigala" pitchFamily="2" charset="77"/>
              </a:rPr>
              <a:t>	      </a:t>
            </a:r>
            <a:r>
              <a:rPr lang="en-GB" sz="3200" dirty="0" err="1">
                <a:latin typeface="AkayaTelivigala" pitchFamily="2" charset="77"/>
                <a:cs typeface="AkayaTelivigala" pitchFamily="2" charset="77"/>
              </a:rPr>
              <a:t>治疗方法举例</a:t>
            </a:r>
            <a:endParaRPr lang="en-FR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BE2487-DCA6-9B98-BFAA-5DD39AF29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7289" y="1603022"/>
            <a:ext cx="6502399" cy="485422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On peut utiliser </a:t>
            </a:r>
          </a:p>
          <a:p>
            <a:pPr lvl="1" algn="just">
              <a:lnSpc>
                <a:spcPct val="107000"/>
              </a:lnSpc>
              <a:spcBef>
                <a:spcPts val="30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des herbes chinoises ayant des effets hypoglycémiques tels que l'astragale, le </a:t>
            </a:r>
            <a:r>
              <a:rPr lang="fr-FR" sz="6400" kern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schisandra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, l'amère chinoise, etc., </a:t>
            </a:r>
          </a:p>
          <a:p>
            <a:pPr lvl="1" algn="just">
              <a:lnSpc>
                <a:spcPct val="107000"/>
              </a:lnSpc>
              <a:spcBef>
                <a:spcPts val="30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en combinaison avec l'acupuncture sur des points tels que </a:t>
            </a:r>
            <a:r>
              <a:rPr lang="fr-FR" sz="6400" kern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Zusanli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(36 E), </a:t>
            </a:r>
            <a:r>
              <a:rPr lang="fr-FR" sz="6400" kern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Pishu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(20 VG), etc., </a:t>
            </a:r>
          </a:p>
          <a:p>
            <a:pPr lvl="1" algn="just">
              <a:lnSpc>
                <a:spcPct val="107000"/>
              </a:lnSpc>
              <a:spcBef>
                <a:spcPts val="30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ainsi que des massages thérapeutiques pour réguler la circulation du qi et du sang, stimuler la sécrétion d'insuline et contr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ler le taux de sucre dans le sang. </a:t>
            </a: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plus, la MTC recommande 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galement aux patients d'ajuster leur r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gime alimentaire, de contr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ler l'apport en glucides, d'éviter les aliments sucrés en excès, de faire de l'exercice régulièrement, etc., pour gérer le diabète de manière globale.</a:t>
            </a:r>
            <a:endParaRPr lang="en-FR" sz="64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Tout comme pour l'hypertension artérielle, le traitement du diabète en MTC nécessite une persévérance à long terme. Il est important de combiner les ajustements du mode de vie avec un traitement médicamenteux pour obtenir un meilleur contr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du diab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è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te.</a:t>
            </a:r>
            <a:endParaRPr lang="en-FR" sz="64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78AF30D-91F3-25D1-0BE0-5D0DBA024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10310" y="1727200"/>
            <a:ext cx="4223281" cy="439137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可以选用一些具有降血糖作用的中草药，如黄芪、五味子、苦瓜等，配合针灸穴位调理，如足三里、脾俞等，以及推拿按摩等手法，来调理患者的气血运行，促进胰岛素的分泌，从而控制血糖水平。</a:t>
            </a:r>
            <a:endParaRPr lang="fr-FR" altLang="zh-CN" sz="72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同时，中医还会建议患者调整饮食结构，控制碳水化合物的摄入，避免过度食用甜食，保持适当的运动量，以综合调理的方式管理糖尿病病情。</a:t>
            </a:r>
            <a:endParaRPr lang="en-FR" sz="72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同样地，中医治疗糖尿病也需要长期坚持，结合生活方式的调整和药物治疗，才能达到更好的控制糖尿病的效果。</a:t>
            </a:r>
            <a:endParaRPr lang="en-FR" sz="72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466032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17172-B28B-76CB-7F83-B0B403129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8404" y="750013"/>
            <a:ext cx="9536208" cy="893852"/>
          </a:xfrm>
        </p:spPr>
        <p:txBody>
          <a:bodyPr/>
          <a:lstStyle/>
          <a:p>
            <a:r>
              <a:rPr lang="fr-FR" sz="320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cs typeface="Apple Chancery" panose="03020702040506060504" pitchFamily="66" charset="-79"/>
              </a:rPr>
              <a:t>R</a:t>
            </a:r>
            <a:r>
              <a:rPr lang="fr-FR" sz="32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pple Chancery" panose="03020702040506060504" pitchFamily="66" charset="-79"/>
                <a:cs typeface="Apple Chancery" panose="03020702040506060504" pitchFamily="66" charset="-79"/>
              </a:rPr>
              <a:t>ecommandation spéciale</a:t>
            </a:r>
            <a:r>
              <a:rPr lang="en-FR" sz="3200" dirty="0"/>
              <a:t>	</a:t>
            </a:r>
            <a:r>
              <a:rPr lang="fr-FR" sz="3200" dirty="0"/>
              <a:t> </a:t>
            </a:r>
            <a:r>
              <a:rPr lang="zh-CN" altLang="en-US" sz="3200" dirty="0"/>
              <a:t>        </a:t>
            </a:r>
            <a:r>
              <a:rPr lang="en-US" altLang="zh-CN" sz="3200" dirty="0"/>
              <a:t>    </a:t>
            </a:r>
            <a:r>
              <a:rPr lang="en-GB" sz="3200" dirty="0" err="1">
                <a:latin typeface="AkayaTelivigala" pitchFamily="2" charset="77"/>
                <a:cs typeface="AkayaTelivigala" pitchFamily="2" charset="77"/>
              </a:rPr>
              <a:t>特别建议</a:t>
            </a:r>
            <a:endParaRPr lang="en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0AE12-9403-F3F6-6E76-6347C3AED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68405" y="1814840"/>
            <a:ext cx="4934672" cy="4096382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2250"/>
              </a:spcAft>
            </a:pPr>
            <a:r>
              <a:rPr lang="fr-FR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point acupuncture RANGU </a:t>
            </a:r>
            <a:r>
              <a:rPr lang="fr-FR" sz="2000" kern="0" dirty="0">
                <a:solidFill>
                  <a:srgbClr val="272626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fr-FR" sz="2000" kern="0" dirty="0">
                <a:solidFill>
                  <a:srgbClr val="272626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le point 2R du méridien des reins)</a:t>
            </a:r>
            <a:endParaRPr lang="en-FR" sz="2000" kern="100" dirty="0">
              <a:solidFill>
                <a:srgbClr val="2F5496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DengXian Light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67045-92C4-5AF3-3712-F04771C83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92165" y="1814840"/>
            <a:ext cx="3812445" cy="4089004"/>
          </a:xfrm>
        </p:spPr>
        <p:txBody>
          <a:bodyPr/>
          <a:lstStyle/>
          <a:p>
            <a:r>
              <a:rPr 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推荐穴位然谷 </a:t>
            </a:r>
            <a:endParaRPr lang="fr-FR" altLang="zh-CN" sz="2000" kern="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Segoe UI" panose="020B0502040204020203" pitchFamily="34" charset="0"/>
            </a:endParaRPr>
          </a:p>
          <a:p>
            <a:pPr lvl="1"/>
            <a:r>
              <a:rPr 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针灸</a:t>
            </a:r>
            <a:r>
              <a:rPr lang="fr-FR" alt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  </a:t>
            </a:r>
          </a:p>
          <a:p>
            <a:r>
              <a:rPr 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或者经常按揉</a:t>
            </a:r>
            <a:endParaRPr lang="en-FR" sz="20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599E3B-667F-54F3-E926-74EA8A1C8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6556" y="3650620"/>
            <a:ext cx="3812444" cy="226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29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F7DDDB-DDAF-EDDE-A929-21D2937C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7316" y="267128"/>
            <a:ext cx="10544684" cy="163787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CAS 3 des maladies </a:t>
            </a:r>
            <a:r>
              <a:rPr lang="en-GB" sz="3200" dirty="0" err="1">
                <a:latin typeface="Apple Chancery" panose="03020702040506060504" pitchFamily="66" charset="-79"/>
                <a:cs typeface="Apple Chancery" panose="03020702040506060504" pitchFamily="66" charset="-79"/>
              </a:rPr>
              <a:t>typiques</a:t>
            </a:r>
            <a:r>
              <a:rPr lang="en-GB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         			</a:t>
            </a:r>
            <a:r>
              <a:rPr lang="en-GB" sz="2800" dirty="0" err="1">
                <a:latin typeface="AkayaTelivigala" pitchFamily="2" charset="77"/>
                <a:cs typeface="AkayaTelivigala" pitchFamily="2" charset="77"/>
              </a:rPr>
              <a:t>典型病例三</a:t>
            </a:r>
            <a:br>
              <a:rPr lang="fr-FR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</a:br>
            <a:r>
              <a:rPr lang="en-GB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      -</a:t>
            </a:r>
            <a:r>
              <a:rPr lang="fr-FR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la polyarthrite rhumatoïde  			-</a:t>
            </a:r>
            <a:r>
              <a:rPr lang="zh-CN" altLang="en-US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 </a:t>
            </a:r>
            <a:r>
              <a:rPr lang="en-GB" sz="2800" dirty="0" err="1">
                <a:latin typeface="AkayaTelivigala" pitchFamily="2" charset="77"/>
                <a:cs typeface="AkayaTelivigala" pitchFamily="2" charset="77"/>
              </a:rPr>
              <a:t>三风湿性关节炎</a:t>
            </a:r>
            <a:endParaRPr lang="en-FR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3A84A-A775-3E80-8501-D5E000CB2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8622" y="1654139"/>
            <a:ext cx="6683022" cy="511919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La polyarthrite rhumato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ï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est une maladie articulaire inflammatoire chronique, souvent caract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ris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 par des douleurs articulaires, des gonflements, une raideur et une limitation des mouvements.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La m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decine traditionnelle chinoise (MTC) consid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è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re que l'apparition de la polyarthrite rhumato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ï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est li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 à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des facteurs tels que le vent, le froid, l'humidit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, la chaleur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ainsi qu'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à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des troubles de la circulation du qi et du sang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et des d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s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quilibres de la fonction des organes internes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Pour traiter la polyarthrite rhumato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ï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de, la MTC utilise g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n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ralement des m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thodes visant 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à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activer la circulation du sang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à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liminer la stase sanguine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à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disperser le froid et 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à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liminer l'humidit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endParaRPr lang="fr-FR" sz="70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et 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à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r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chauffer les m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ridiens pour favoriser la circulation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Les m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thodes de traitement sp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cifiques comprennent l'utilisation d'herbes chinoises, l'acupuncture, le massage th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rapeutique, etc.</a:t>
            </a:r>
            <a:endParaRPr lang="en-FR" sz="72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D5F6F0-96EC-B619-0D6A-83115BFFA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04499" y="1787703"/>
            <a:ext cx="4081100" cy="469211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风湿性关节炎是一种慢性炎症性关节疾病，常表现为关节疼痛、肿胀、僵硬、活动受限等症状。</a:t>
            </a:r>
            <a:endParaRPr lang="fr-FR" altLang="zh-CN" sz="80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中医认为风湿性关节炎的发生与风、寒、湿、热等外邪侵袭，以及气血运行不畅、脏腑功能失调等因素有关。</a:t>
            </a:r>
            <a:endParaRPr lang="fr-FR" altLang="zh-CN" sz="80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治疗风湿性关节炎时，中医常采用活血化瘀、散寒祛湿、温经通络的方法。具体治疗方法包括中草药调理、针灸、推拿按摩等。</a:t>
            </a:r>
            <a:endParaRPr lang="en-FR" sz="80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4082267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D81ECD8-629A-DB85-F03E-D60972D68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734" y="624110"/>
            <a:ext cx="10137422" cy="1280890"/>
          </a:xfrm>
        </p:spPr>
        <p:txBody>
          <a:bodyPr/>
          <a:lstStyle/>
          <a:p>
            <a:r>
              <a:rPr lang="en-GB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EXAMPLES des METHODES</a:t>
            </a:r>
            <a:r>
              <a:rPr lang="en-GB" sz="4000" b="1" dirty="0">
                <a:latin typeface="AkayaTelivigala" pitchFamily="2" charset="77"/>
                <a:cs typeface="AkayaTelivigala" pitchFamily="2" charset="77"/>
              </a:rPr>
              <a:t>	       </a:t>
            </a:r>
            <a:r>
              <a:rPr lang="en-GB" sz="3200" dirty="0" err="1">
                <a:latin typeface="AkayaTelivigala" pitchFamily="2" charset="77"/>
                <a:cs typeface="AkayaTelivigala" pitchFamily="2" charset="77"/>
              </a:rPr>
              <a:t>治疗方法举例</a:t>
            </a:r>
            <a:endParaRPr lang="en-FR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F969C3-F8F9-0110-BCA3-7BEA57744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6311" y="1557867"/>
            <a:ext cx="6502400" cy="478648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On peut utiliser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des herbes chinoises ayant des effets sur la circulation sanguine, telles que le </a:t>
            </a:r>
            <a:r>
              <a:rPr lang="fr-FR" sz="6400" kern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ligusticum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  <a:r>
              <a:rPr lang="fr-FR" sz="6400" kern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chuanxiong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, l'angélique chinoise, la </a:t>
            </a:r>
            <a:r>
              <a:rPr lang="fr-FR" sz="6400" kern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radice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de </a:t>
            </a:r>
            <a:r>
              <a:rPr lang="fr-FR" sz="6400" kern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rhizoma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  <a:r>
              <a:rPr lang="fr-FR" sz="6400" kern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cibotium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, etc.,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en combinaison avec l'acupuncture sur des points tels que l'</a:t>
            </a:r>
            <a:r>
              <a:rPr lang="fr-FR" sz="6400" kern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hégou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(</a:t>
            </a:r>
            <a:r>
              <a:rPr lang="zh-CN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Microsoft YaHei" panose="020B0503020204020204" pitchFamily="34" charset="-122"/>
              </a:rPr>
              <a:t>合谷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), le </a:t>
            </a:r>
            <a:r>
              <a:rPr lang="fr-FR" sz="6400" kern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quchi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(</a:t>
            </a:r>
            <a:r>
              <a:rPr lang="zh-CN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Microsoft YaHei" panose="020B0503020204020204" pitchFamily="34" charset="-122"/>
              </a:rPr>
              <a:t>曲池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), etc.,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ainsi que des massages thérapeutiques pour réguler la circulation du qi et du sang, soulager les douleurs articulaires et les gonflements. </a:t>
            </a:r>
          </a:p>
          <a:p>
            <a:pPr marL="457200" lvl="1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fr-FR" sz="64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plus, la MTC recommande également aux patients de rester au chaud, d'éviter les environnements froids et humides, de maintenir un niveau d'exercice approprié, etc., pour gérer la polyarthrite rhumato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ï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de mani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è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re globale.</a:t>
            </a:r>
            <a:endParaRPr lang="en-FR" sz="64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Il est important de noter que le traitement de la polyarthrite rhumato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ï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en MTC n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cessite une pers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v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rance 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à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long terme. Comme il s'agit d'une maladie chronique, il est essentiel de poursuivre le traitement et la gestion de mani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è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re continue pour obtenir un meilleur contr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6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de la maladie.</a:t>
            </a:r>
            <a:endParaRPr lang="en-FR" sz="64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EB89621-6F4E-12CE-6855-537385585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24799" y="1704623"/>
            <a:ext cx="3939821" cy="444782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可以选用一些具有活血化瘀、散寒祛湿功效的中草药，如川芎、当归、羌活等，配合针灸穴位调理，如合谷、曲池等，以及推拿按摩等手法，来调理患者的气血运行，缓解关节疼痛和肿胀。</a:t>
            </a:r>
            <a:endParaRPr lang="fr-FR" altLang="zh-CN" sz="72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同时，中医还会建议患者注意保暖，避免受凉潮湿环境，保持适当的运动量，以综合调理的方式管理风湿性关节炎病情。</a:t>
            </a:r>
            <a:endParaRPr lang="en-FR" sz="72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需要注意的是，中医治疗风湿性关节炎也需要长期坚持，因为这是一种慢性疾病，不能指望一次治疗就能彻底解决，而是需要持续调理和管理，才能达到更好的控制疾病的效果。</a:t>
            </a:r>
            <a:endParaRPr lang="en-FR" sz="72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004226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CAA5-9B5C-02C0-F152-070DFAE38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3502" y="791110"/>
            <a:ext cx="9571109" cy="111389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cs typeface="Apple Chancery" panose="03020702040506060504" pitchFamily="66" charset="-79"/>
              </a:rPr>
              <a:t>R</a:t>
            </a:r>
            <a:r>
              <a:rPr lang="fr-FR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pple Chancery" panose="03020702040506060504" pitchFamily="66" charset="-79"/>
                <a:cs typeface="Apple Chancery" panose="03020702040506060504" pitchFamily="66" charset="-79"/>
              </a:rPr>
              <a:t>ecommandation spéciale</a:t>
            </a:r>
            <a:r>
              <a:rPr lang="en-FR" sz="3200" dirty="0"/>
              <a:t>	</a:t>
            </a:r>
            <a:r>
              <a:rPr lang="fr-FR" sz="3200" dirty="0"/>
              <a:t> </a:t>
            </a:r>
            <a:r>
              <a:rPr lang="zh-CN" altLang="en-US" sz="3200" dirty="0"/>
              <a:t>        </a:t>
            </a:r>
            <a:r>
              <a:rPr lang="en-GB" sz="3200" dirty="0" err="1">
                <a:latin typeface="AkayaTelivigala" pitchFamily="2" charset="77"/>
                <a:cs typeface="AkayaTelivigala" pitchFamily="2" charset="77"/>
              </a:rPr>
              <a:t>特别建议</a:t>
            </a:r>
            <a:endParaRPr lang="en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10FC8-7EC2-F39A-3396-F175AE6A11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Cambria" panose="020405030504060302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Les points acupuncture</a:t>
            </a:r>
            <a:r>
              <a:rPr lang="fr-FR" sz="1800" kern="100" dirty="0">
                <a:effectLst/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 </a:t>
            </a:r>
            <a:r>
              <a:rPr lang="fr-FR" sz="1800" kern="100" dirty="0">
                <a:effectLst/>
                <a:latin typeface="Cambria" panose="020405030504060302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: YANG LING QUAN</a:t>
            </a:r>
            <a:r>
              <a:rPr lang="fr-FR" sz="1800" kern="100" dirty="0">
                <a:solidFill>
                  <a:srgbClr val="4D5156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fr-FR" sz="1800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(VB34 le </a:t>
            </a:r>
            <a:r>
              <a:rPr lang="fr-FR" sz="1800" i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point</a:t>
            </a:r>
            <a:r>
              <a:rPr lang="fr-FR" sz="1800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 34 vésicule biliaire)</a:t>
            </a:r>
            <a:r>
              <a:rPr lang="fr-FR" sz="1800" kern="100" dirty="0">
                <a:effectLst/>
                <a:latin typeface="Cambria" panose="020405030504060302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 ASHI(Zone blocage)</a:t>
            </a:r>
            <a:endParaRPr lang="en-FR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FR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E47522-A298-223C-CFEC-8CCC12A876E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 sz="2000" kern="100" dirty="0">
                <a:effectLst/>
                <a:latin typeface="+mn-ea"/>
                <a:cs typeface="Times New Roman" panose="02020603050405020304" pitchFamily="18" charset="0"/>
              </a:rPr>
              <a:t>推荐穴位</a:t>
            </a:r>
            <a:r>
              <a:rPr lang="fr-FR" altLang="zh-CN" sz="2000" kern="100" dirty="0"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lang="zh-CN" sz="2000" kern="100" dirty="0">
                <a:effectLst/>
                <a:latin typeface="+mn-ea"/>
                <a:cs typeface="Times New Roman" panose="02020603050405020304" pitchFamily="18" charset="0"/>
              </a:rPr>
              <a:t>阳陵泉 阿是穴 </a:t>
            </a:r>
            <a:endParaRPr lang="fr-FR" altLang="zh-CN" sz="20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lvl="1"/>
            <a:r>
              <a:rPr lang="zh-CN" sz="2000" kern="100" dirty="0">
                <a:effectLst/>
                <a:latin typeface="+mn-ea"/>
                <a:cs typeface="Times New Roman" panose="02020603050405020304" pitchFamily="18" charset="0"/>
              </a:rPr>
              <a:t>针灸</a:t>
            </a:r>
            <a:endParaRPr lang="fr-FR" altLang="zh-CN" sz="20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lvl="1"/>
            <a:r>
              <a:rPr lang="zh-CN" sz="2000" kern="100" dirty="0">
                <a:effectLst/>
                <a:latin typeface="+mn-ea"/>
                <a:cs typeface="Times New Roman" panose="02020603050405020304" pitchFamily="18" charset="0"/>
              </a:rPr>
              <a:t>或者经常按揉</a:t>
            </a:r>
            <a:endParaRPr lang="en-FR" sz="20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F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1BCB0B-7611-43EA-326B-30311F8A1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6074" y="3828540"/>
            <a:ext cx="3537071" cy="254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3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91CA389-535B-45BA-9E79-497524AED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225" y="0"/>
            <a:ext cx="9473388" cy="4704623"/>
          </a:xfrm>
        </p:spPr>
        <p:txBody>
          <a:bodyPr>
            <a:noAutofit/>
          </a:bodyPr>
          <a:lstStyle/>
          <a:p>
            <a:pPr algn="ctr"/>
            <a:r>
              <a:rPr lang="en-FR" sz="4400" b="1" dirty="0">
                <a:solidFill>
                  <a:schemeClr val="tx1"/>
                </a:solidFill>
                <a:latin typeface="ACADEMY ENGRAVED LET PLAIN:1.0" panose="02000000000000000000" pitchFamily="2" charset="0"/>
              </a:rPr>
              <a:t>MERCI</a:t>
            </a:r>
            <a:r>
              <a:rPr lang="fr-FR" sz="4400" b="1" dirty="0">
                <a:solidFill>
                  <a:schemeClr val="tx1"/>
                </a:solidFill>
                <a:latin typeface="ACADEMY ENGRAVED LET PLAIN:1.0" panose="02000000000000000000" pitchFamily="2" charset="0"/>
              </a:rPr>
              <a:t> DE VOTRE ATTENTION</a:t>
            </a:r>
            <a:br>
              <a:rPr lang="fr-FR" sz="4800" b="1" dirty="0">
                <a:solidFill>
                  <a:schemeClr val="tx1"/>
                </a:solidFill>
                <a:latin typeface="ACADEMY ENGRAVED LET PLAIN:1.0" panose="02000000000000000000" pitchFamily="2" charset="0"/>
              </a:rPr>
            </a:br>
            <a:r>
              <a:rPr lang="fr-FR" sz="4800" b="1" dirty="0">
                <a:solidFill>
                  <a:schemeClr val="tx1"/>
                </a:solidFill>
                <a:latin typeface="ACADEMY ENGRAVED LET PLAIN:1.0" panose="02000000000000000000" pitchFamily="2" charset="0"/>
              </a:rPr>
              <a:t>Cabinet CAI </a:t>
            </a:r>
            <a:br>
              <a:rPr lang="fr-FR" sz="4800" b="1" dirty="0">
                <a:solidFill>
                  <a:schemeClr val="tx1"/>
                </a:solidFill>
                <a:latin typeface="ACADEMY ENGRAVED LET PLAIN:1.0" panose="02000000000000000000" pitchFamily="2" charset="0"/>
              </a:rPr>
            </a:br>
            <a:r>
              <a:rPr lang="fr-FR" sz="4800" b="1" dirty="0">
                <a:solidFill>
                  <a:schemeClr val="tx1"/>
                </a:solidFill>
                <a:latin typeface="ACADEMY ENGRAVED LET PLAIN:1.0" panose="02000000000000000000" pitchFamily="2" charset="0"/>
              </a:rPr>
              <a:t>vous souhaite une bonne santé </a:t>
            </a:r>
            <a:r>
              <a:rPr lang="fr-FR" b="1" dirty="0">
                <a:latin typeface="ACADEMY ENGRAVED LET PLAIN:1.0" panose="02000000000000000000" pitchFamily="2" charset="0"/>
              </a:rPr>
              <a:t>!</a:t>
            </a:r>
            <a:endParaRPr lang="en-FR" b="1" dirty="0">
              <a:latin typeface="ACADEMY ENGRAVED LET PLAIN:1.0" panose="02000000000000000000" pitchFamily="2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A00773E-4B31-CD5A-384A-CEF528FAA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195072"/>
            <a:ext cx="8915399" cy="1708591"/>
          </a:xfrm>
        </p:spPr>
        <p:txBody>
          <a:bodyPr>
            <a:noAutofit/>
          </a:bodyPr>
          <a:lstStyle/>
          <a:p>
            <a:pPr algn="r"/>
            <a:endParaRPr lang="fr-FR" sz="4400" dirty="0">
              <a:latin typeface="KaiTi" panose="02010609060101010101" pitchFamily="49" charset="-122"/>
              <a:ea typeface="KaiTi" panose="02010609060101010101" pitchFamily="49" charset="-122"/>
              <a:cs typeface="Apple Chancery" panose="03020702040506060504" pitchFamily="66" charset="-79"/>
            </a:endParaRPr>
          </a:p>
          <a:p>
            <a:r>
              <a:rPr lang="fr-FR" sz="4400" dirty="0">
                <a:latin typeface="KaiTi" panose="02010609060101010101" pitchFamily="49" charset="-122"/>
                <a:ea typeface="KaiTi" panose="02010609060101010101" pitchFamily="49" charset="-122"/>
                <a:cs typeface="Apple Chancery" panose="03020702040506060504" pitchFamily="66" charset="-79"/>
              </a:rPr>
              <a:t>         </a:t>
            </a:r>
            <a:r>
              <a:rPr lang="en-FR" sz="5000" b="1" dirty="0">
                <a:solidFill>
                  <a:schemeClr val="tx1"/>
                </a:solidFill>
                <a:latin typeface="ACADEMY ENGRAVED LET PLAIN:1.0" panose="02000000000000000000" pitchFamily="2" charset="0"/>
                <a:ea typeface="KaiTi" panose="02010609060101010101" pitchFamily="49" charset="-122"/>
                <a:cs typeface="Apple Chancery" panose="03020702040506060504" pitchFamily="66" charset="-79"/>
              </a:rPr>
              <a:t>恭祝医安</a:t>
            </a:r>
          </a:p>
        </p:txBody>
      </p:sp>
      <p:pic>
        <p:nvPicPr>
          <p:cNvPr id="2" name="图片 1" descr="logophone">
            <a:extLst>
              <a:ext uri="{FF2B5EF4-FFF2-40B4-BE49-F238E27FC236}">
                <a16:creationId xmlns:a16="http://schemas.microsoft.com/office/drawing/2014/main" id="{53040ECA-2CC3-B5B9-99A5-7B1E59C95BB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492" y="498606"/>
            <a:ext cx="2362200" cy="15989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983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C34D7-2272-5EFE-C511-61C9299C8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2622" y="946778"/>
            <a:ext cx="9291989" cy="958222"/>
          </a:xfrm>
        </p:spPr>
        <p:txBody>
          <a:bodyPr>
            <a:normAutofit fontScale="90000"/>
          </a:bodyPr>
          <a:lstStyle/>
          <a:p>
            <a:r>
              <a:rPr lang="en-FR" dirty="0">
                <a:solidFill>
                  <a:schemeClr val="tx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INTRODUCTION</a:t>
            </a:r>
            <a:r>
              <a:rPr lang="en-FR" b="1" dirty="0">
                <a:solidFill>
                  <a:srgbClr val="002060"/>
                </a:solidFill>
                <a:latin typeface="AkayaTelivigala" pitchFamily="2" charset="77"/>
                <a:cs typeface="AkayaTelivigala" pitchFamily="2" charset="77"/>
              </a:rPr>
              <a:t> </a:t>
            </a:r>
            <a:r>
              <a:rPr lang="zh-CN" altLang="en-US" sz="4000" b="1" dirty="0">
                <a:solidFill>
                  <a:srgbClr val="002060"/>
                </a:solidFill>
                <a:latin typeface="AkayaTelivigala" pitchFamily="2" charset="77"/>
                <a:cs typeface="AkayaTelivigala" pitchFamily="2" charset="77"/>
              </a:rPr>
              <a:t> </a:t>
            </a:r>
            <a:r>
              <a:rPr lang="fr-FR" altLang="zh-CN" sz="4000" b="1" dirty="0">
                <a:solidFill>
                  <a:srgbClr val="002060"/>
                </a:solidFill>
                <a:latin typeface="AkayaTelivigala" pitchFamily="2" charset="77"/>
                <a:cs typeface="AkayaTelivigala" pitchFamily="2" charset="77"/>
              </a:rPr>
              <a:t>				 </a:t>
            </a:r>
            <a:r>
              <a:rPr lang="en-FR" dirty="0">
                <a:solidFill>
                  <a:schemeClr val="tx1"/>
                </a:solidFill>
                <a:latin typeface="AkayaTelivigala" pitchFamily="2" charset="77"/>
                <a:cs typeface="AkayaTelivigala" pitchFamily="2" charset="77"/>
              </a:rPr>
              <a:t>简介</a:t>
            </a:r>
            <a:br>
              <a:rPr lang="en-FR" sz="3200" dirty="0">
                <a:latin typeface="AkayaTelivigala" pitchFamily="2" charset="77"/>
                <a:cs typeface="AkayaTelivigala" pitchFamily="2" charset="77"/>
              </a:rPr>
            </a:br>
            <a:endParaRPr lang="en-FR" sz="3200" dirty="0">
              <a:latin typeface="AkayaTelivigala" pitchFamily="2" charset="77"/>
              <a:cs typeface="AkayaTelivigala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1DEB5-D0E0-B047-D01E-8676326058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2586" y="2126222"/>
            <a:ext cx="5110490" cy="3785000"/>
          </a:xfrm>
        </p:spPr>
        <p:txBody>
          <a:bodyPr>
            <a:normAutofit fontScale="92500" lnSpcReduction="20000"/>
          </a:bodyPr>
          <a:lstStyle/>
          <a:p>
            <a:r>
              <a:rPr lang="fr-FR" sz="2000" b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LA MEDECINE TRADITIONELLE CHINOISE (MTC) 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possède une histoire ancienne et une expérience riche dans le traitement des maladies chroniques. </a:t>
            </a:r>
          </a:p>
          <a:p>
            <a:r>
              <a:rPr lang="fr-FR" sz="2000" b="1" dirty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LES</a:t>
            </a:r>
            <a:r>
              <a:rPr lang="en-US" sz="2000" b="1" dirty="0">
                <a:solidFill>
                  <a:srgbClr val="7030A0"/>
                </a:solidFill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  <a:r>
              <a:rPr lang="fr-FR" sz="2000" b="1" dirty="0">
                <a:solidFill>
                  <a:srgbClr val="7030A0"/>
                </a:solidFill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MALADIES</a:t>
            </a:r>
            <a:r>
              <a:rPr lang="en-US" sz="2000" b="1" dirty="0">
                <a:solidFill>
                  <a:srgbClr val="7030A0"/>
                </a:solidFill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  <a:r>
              <a:rPr lang="fr-FR" sz="2000" b="1" dirty="0">
                <a:solidFill>
                  <a:srgbClr val="7030A0"/>
                </a:solidFill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CHRONIQUES</a:t>
            </a:r>
            <a:r>
              <a:rPr lang="en-US" sz="2000" b="1" dirty="0">
                <a:solidFill>
                  <a:srgbClr val="7030A0"/>
                </a:solidFill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se réfèrent généralement à des affections caractérisées par </a:t>
            </a:r>
          </a:p>
          <a:p>
            <a:pPr lvl="1"/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un début lent</a:t>
            </a:r>
          </a:p>
          <a:p>
            <a:pPr lvl="1"/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une évolution prolongée</a:t>
            </a:r>
          </a:p>
          <a:p>
            <a:pPr lvl="1"/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une progression lente des sympt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mes</a:t>
            </a:r>
          </a:p>
          <a:p>
            <a:pPr lvl="1"/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telles que l'hypertension artérielle, le diabète, la polyarthrite rhumato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ï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de, etc.</a:t>
            </a:r>
          </a:p>
          <a:p>
            <a:pPr marL="457200" lvl="1" indent="0">
              <a:buNone/>
            </a:pPr>
            <a:endParaRPr lang="en-FR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2530A7-E8C6-3279-C129-3A2194E2B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6" y="2272420"/>
            <a:ext cx="4433903" cy="3638802"/>
          </a:xfrm>
        </p:spPr>
        <p:txBody>
          <a:bodyPr>
            <a:normAutofit fontScale="92500" lnSpcReduction="20000"/>
          </a:bodyPr>
          <a:lstStyle/>
          <a:p>
            <a:r>
              <a:rPr lang="zh-CN" sz="22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中医对慢性病的治疗有着悠久的历史和丰富的经验。</a:t>
            </a:r>
            <a:endParaRPr lang="fr-FR" altLang="zh-CN" sz="22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endParaRPr lang="fr-FR" altLang="zh-CN" sz="2200" dirty="0">
              <a:solidFill>
                <a:srgbClr val="0D0D0D"/>
              </a:solidFill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0" indent="0">
              <a:buNone/>
            </a:pPr>
            <a:endParaRPr lang="fr-FR" altLang="zh-CN" sz="22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0" indent="0">
              <a:buNone/>
            </a:pPr>
            <a:endParaRPr lang="en-US" altLang="zh-CN" sz="22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r>
              <a:rPr lang="zh-CN" sz="22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慢性病通常是指发病缓慢、病程较长、病情进展较为缓慢的疾病，如高血压、糖尿病、风湿性关节炎等。</a:t>
            </a:r>
            <a:r>
              <a:rPr lang="zh-CN" sz="22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 </a:t>
            </a:r>
            <a:endParaRPr lang="en-FR" sz="2200" dirty="0">
              <a:effectLst/>
              <a:highlight>
                <a:srgbClr val="FFFFFF"/>
              </a:highlight>
              <a:latin typeface="+mn-ea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91478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22D68-9DE3-DF08-AD19-B7E119F5D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8489" y="812318"/>
            <a:ext cx="9766123" cy="892303"/>
          </a:xfrm>
        </p:spPr>
        <p:txBody>
          <a:bodyPr/>
          <a:lstStyle/>
          <a:p>
            <a:r>
              <a:rPr lang="en-FR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QUELLES METHODES?      </a:t>
            </a:r>
            <a:r>
              <a:rPr lang="fr-FR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   </a:t>
            </a:r>
            <a:r>
              <a:rPr lang="en-FR" sz="2800" dirty="0">
                <a:latin typeface="AkayaTelivigala" pitchFamily="2" charset="77"/>
                <a:cs typeface="AkayaTelivigala" pitchFamily="2" charset="77"/>
              </a:rPr>
              <a:t>中医用什么方法治疗</a:t>
            </a:r>
            <a:r>
              <a:rPr lang="zh-CN" altLang="en-US" sz="2800" dirty="0">
                <a:latin typeface="AkayaTelivigala" pitchFamily="2" charset="77"/>
                <a:cs typeface="AkayaTelivigala" pitchFamily="2" charset="77"/>
              </a:rPr>
              <a:t>？</a:t>
            </a:r>
            <a:endParaRPr lang="en-FR" sz="2800" dirty="0">
              <a:latin typeface="AkayaTelivigala" pitchFamily="2" charset="77"/>
              <a:cs typeface="AkayaTelivigala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85932-C65F-047C-7678-784DC162F8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5715" y="1798393"/>
            <a:ext cx="5821377" cy="414068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Les méthodes de traitement des </a:t>
            </a:r>
            <a:r>
              <a:rPr lang="fr-FR" sz="2100" b="1" dirty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maladies chroniques </a:t>
            </a: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en </a:t>
            </a:r>
            <a:r>
              <a:rPr lang="fr-FR" sz="2100" b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médecine traditionnelle chinoise </a:t>
            </a: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comprennent principalement le traitement médicamenteux: </a:t>
            </a:r>
          </a:p>
          <a:p>
            <a:pPr lvl="1"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l'acupuncture</a:t>
            </a:r>
          </a:p>
          <a:p>
            <a:pPr lvl="1"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les herbes chinoises</a:t>
            </a:r>
          </a:p>
          <a:p>
            <a:pPr lvl="1"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massage thérapeutique « </a:t>
            </a:r>
            <a:r>
              <a:rPr lang="fr-FR" sz="210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Tui</a:t>
            </a: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Na »</a:t>
            </a:r>
          </a:p>
          <a:p>
            <a:pPr lvl="1"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</a:t>
            </a:r>
            <a:r>
              <a:rPr lang="fr-FR" sz="210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Qigong</a:t>
            </a: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, etc.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fr-FR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Selon la </a:t>
            </a:r>
            <a:r>
              <a:rPr lang="fr-FR" sz="2100" b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MTC</a:t>
            </a: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, l'apparition des </a:t>
            </a:r>
            <a:r>
              <a:rPr lang="fr-FR" sz="2100" b="1" dirty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maladies chroniques </a:t>
            </a: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est liée aux déséquilibres des organes internes et des méridiens du corps humain. Le traitement vise </a:t>
            </a:r>
          </a:p>
          <a:p>
            <a:pPr lvl="1"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ajuster l'équilibre du yin et du yang</a:t>
            </a:r>
          </a:p>
          <a:p>
            <a:pPr lvl="1">
              <a:spcBef>
                <a:spcPts val="600"/>
              </a:spcBef>
            </a:pPr>
            <a:r>
              <a:rPr lang="fr-FR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favoriser la circulation du qi et du sang pour soulager et guérir la maladie</a:t>
            </a:r>
          </a:p>
          <a:p>
            <a:pPr marL="457200" lvl="1" indent="0">
              <a:buNone/>
            </a:pPr>
            <a:endParaRPr lang="en-FR" sz="2000" dirty="0">
              <a:effectLst/>
              <a:highlight>
                <a:srgbClr val="FFFFFF"/>
              </a:highlight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06CF5-C9F3-E5D4-29E7-29EB16AD9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87216" y="1905001"/>
            <a:ext cx="4327555" cy="4140680"/>
          </a:xfrm>
        </p:spPr>
        <p:txBody>
          <a:bodyPr>
            <a:normAutofit fontScale="85000" lnSpcReduction="20000"/>
          </a:bodyPr>
          <a:lstStyle/>
          <a:p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中医治疗慢性病的方法主要包括</a:t>
            </a:r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药物治疗</a:t>
            </a:r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针灸</a:t>
            </a:r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中草药</a:t>
            </a:r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推拿按摩</a:t>
            </a:r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气功等</a:t>
            </a:r>
            <a:endParaRPr lang="fr-FR" altLang="zh-CN" sz="2100" dirty="0">
              <a:solidFill>
                <a:srgbClr val="0D0D0D"/>
              </a:solidFill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中医认为，慢性病的发生与人体的脏腑经络失调有关，治疗的重点是</a:t>
            </a:r>
            <a:r>
              <a:rPr lang="fr-FR" alt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:</a:t>
            </a: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调整人体的阴阳平衡</a:t>
            </a:r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气血运行畅通</a:t>
            </a:r>
            <a:endParaRPr lang="fr-FR" altLang="zh-CN" sz="21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1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以达到疾病的缓解和康复</a:t>
            </a:r>
            <a:endParaRPr lang="en-FR" sz="2100" dirty="0">
              <a:effectLst/>
              <a:highlight>
                <a:srgbClr val="FFFFFF"/>
              </a:highlight>
              <a:latin typeface="+mn-ea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159579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D3A7-4628-0E77-096B-4E5260568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0" y="624110"/>
            <a:ext cx="9879012" cy="1035357"/>
          </a:xfrm>
        </p:spPr>
        <p:txBody>
          <a:bodyPr>
            <a:normAutofit fontScale="90000"/>
          </a:bodyPr>
          <a:lstStyle/>
          <a:p>
            <a:r>
              <a:rPr lang="en-FR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POURQUOI CES METHODES?  </a:t>
            </a:r>
            <a:r>
              <a:rPr lang="en-FR" sz="3600" dirty="0">
                <a:latin typeface="AkayaTelivigala" pitchFamily="2" charset="77"/>
                <a:cs typeface="AkayaTelivigala" pitchFamily="2" charset="77"/>
              </a:rPr>
              <a:t>什么依据</a:t>
            </a:r>
            <a:r>
              <a:rPr lang="zh-CN" altLang="en-US" sz="3600" dirty="0">
                <a:latin typeface="AkayaTelivigala" pitchFamily="2" charset="77"/>
                <a:cs typeface="AkayaTelivigala" pitchFamily="2" charset="77"/>
              </a:rPr>
              <a:t>？</a:t>
            </a:r>
            <a:br>
              <a:rPr lang="en-FR" dirty="0">
                <a:latin typeface="AkayaTelivigala" pitchFamily="2" charset="77"/>
                <a:cs typeface="AkayaTelivigala" pitchFamily="2" charset="77"/>
              </a:rPr>
            </a:br>
            <a:endParaRPr lang="en-FR" sz="2800" dirty="0">
              <a:latin typeface="AkayaTelivigala" pitchFamily="2" charset="77"/>
              <a:cs typeface="AkayaTelivigala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5FE6B-9055-3C67-0B73-17D8F2128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8554" y="1873956"/>
            <a:ext cx="5658416" cy="4037266"/>
          </a:xfrm>
        </p:spPr>
        <p:txBody>
          <a:bodyPr>
            <a:normAutofit lnSpcReduction="10000"/>
          </a:bodyPr>
          <a:lstStyle/>
          <a:p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Dans la philosophie de traitement de la </a:t>
            </a:r>
            <a:r>
              <a:rPr lang="fr-FR" sz="2000" b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MTC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, </a:t>
            </a:r>
          </a:p>
          <a:p>
            <a:pPr lvl="1"/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l'accent est mis sur le traitement HOLISTIQUE et la gestion de la CAUSE PROFONDE. </a:t>
            </a:r>
          </a:p>
          <a:p>
            <a:pPr lvl="1"/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En plus de traiter les sympt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mes, il est également important d'ajuster: </a:t>
            </a:r>
          </a:p>
          <a:p>
            <a:pPr lvl="2"/>
            <a:r>
              <a:rPr lang="fr-FR" sz="18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mode de vie, les habitudes alimentaires et l'état mental du patient, </a:t>
            </a:r>
          </a:p>
          <a:p>
            <a:pPr lvl="2"/>
            <a:r>
              <a:rPr lang="fr-FR" sz="18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afin de renforcer sa résistance et son système immunitaire, et d'améliorer fondamentalement les causes et les mécanismes des maladies chroniques.</a:t>
            </a:r>
            <a:endParaRPr lang="en-FR" sz="1800" dirty="0">
              <a:effectLst/>
              <a:highlight>
                <a:srgbClr val="FFFFFF"/>
              </a:highlight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endParaRPr lang="en-US" altLang="zh-CN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Kaiti TC" panose="02010600040101010101" pitchFamily="2" charset="-120"/>
              <a:ea typeface="Kaiti TC" panose="02010600040101010101" pitchFamily="2" charset="-120"/>
              <a:cs typeface="Microsoft YaHei" panose="020B0503020204020204" pitchFamily="34" charset="-122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623C1-F274-B28B-DB18-4537B8C89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1873956"/>
            <a:ext cx="4313864" cy="4029888"/>
          </a:xfrm>
        </p:spPr>
        <p:txBody>
          <a:bodyPr>
            <a:normAutofit lnSpcReduction="10000"/>
          </a:bodyPr>
          <a:lstStyle/>
          <a:p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在中医的治疗理念中，强调整体调理、标本兼治。</a:t>
            </a:r>
            <a:endParaRPr lang="fr-FR" altLang="zh-CN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除了针对症状进行治疗外，还注重</a:t>
            </a:r>
            <a:r>
              <a:rPr lang="fr-FR" alt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:</a:t>
            </a:r>
          </a:p>
          <a:p>
            <a:pPr lvl="1"/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调整患者的生活方式、饮食习惯和心理状态</a:t>
            </a:r>
            <a:endParaRPr lang="fr-FR" altLang="zh-CN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增强患者的自身抵抗力和免疫力</a:t>
            </a:r>
            <a:endParaRPr lang="fr-FR" altLang="zh-CN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lvl="1"/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从根本上改善慢性病的病因和病机</a:t>
            </a:r>
            <a:endParaRPr lang="en-FR" sz="2000" dirty="0">
              <a:effectLst/>
              <a:highlight>
                <a:srgbClr val="FFFFFF"/>
              </a:highlight>
              <a:latin typeface="+mn-ea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93519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1577F-DD10-978E-5A45-48CB69C0A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333" y="606003"/>
            <a:ext cx="9584942" cy="1280890"/>
          </a:xfrm>
        </p:spPr>
        <p:txBody>
          <a:bodyPr>
            <a:normAutofit fontScale="90000"/>
          </a:bodyPr>
          <a:lstStyle/>
          <a:p>
            <a:r>
              <a:rPr lang="en-FR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IMPORTANT -&gt; Points à noter      </a:t>
            </a:r>
            <a:r>
              <a:rPr lang="zh-CN" altLang="en-US" sz="3600" dirty="0">
                <a:latin typeface="AkayaTelivigala" pitchFamily="2" charset="77"/>
                <a:cs typeface="AkayaTelivigala" pitchFamily="2" charset="77"/>
              </a:rPr>
              <a:t>有何需要注意？</a:t>
            </a:r>
            <a:br>
              <a:rPr lang="en-US" altLang="zh-CN" dirty="0">
                <a:latin typeface="AkayaTelivigala" pitchFamily="2" charset="77"/>
                <a:cs typeface="AkayaTelivigala" pitchFamily="2" charset="77"/>
              </a:rPr>
            </a:br>
            <a:br>
              <a:rPr lang="en-FR" dirty="0">
                <a:latin typeface="AkayaTelivigala" pitchFamily="2" charset="77"/>
                <a:cs typeface="AkayaTelivigala" pitchFamily="2" charset="77"/>
              </a:rPr>
            </a:br>
            <a:endParaRPr lang="en-FR" sz="2800" dirty="0">
              <a:latin typeface="AkayaTelivigala" pitchFamily="2" charset="77"/>
              <a:ea typeface="Kaiti TC" panose="02010600040101010101" pitchFamily="2" charset="-120"/>
              <a:cs typeface="AkayaTelivigala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480BD-5B82-15BC-7BCE-3E3D772BD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94234" y="2133600"/>
            <a:ext cx="5508842" cy="3777622"/>
          </a:xfrm>
        </p:spPr>
        <p:txBody>
          <a:bodyPr>
            <a:normAutofit/>
          </a:bodyPr>
          <a:lstStyle/>
          <a:p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Il convient de noter que le traitement des maladies chroniques en </a:t>
            </a:r>
            <a:r>
              <a:rPr lang="fr-FR" sz="2000" b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MTC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n'est pas une solution miracle, et les patients doivent s'engager dans un traitement et une gestion à LONG TERME. </a:t>
            </a:r>
          </a:p>
          <a:p>
            <a:pPr marL="0" indent="0">
              <a:buNone/>
            </a:pPr>
            <a:endParaRPr lang="fr-FR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Dans la pratique, parfois, la </a:t>
            </a:r>
            <a:r>
              <a:rPr lang="fr-FR" sz="2000" b="1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médecine traditionnelle chinoise 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peut combinée avec la médecine moderne pour mieux gérer et contr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ler le développement des maladies chroniques.</a:t>
            </a:r>
          </a:p>
          <a:p>
            <a:pPr marL="0" indent="0">
              <a:buNone/>
            </a:pPr>
            <a:endParaRPr lang="en-FR" sz="1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1E67C-D430-01C5-7EBC-246421557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290527"/>
            <a:ext cx="4313864" cy="3613316"/>
          </a:xfrm>
        </p:spPr>
        <p:txBody>
          <a:bodyPr>
            <a:normAutofit/>
          </a:bodyPr>
          <a:lstStyle/>
          <a:p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需要指出的是，中医治疗慢性病并不是一劳永逸的，需要患者长期坚持治疗和调理。</a:t>
            </a:r>
            <a:endParaRPr lang="fr-FR" altLang="zh-CN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0" indent="0">
              <a:buNone/>
            </a:pPr>
            <a:endParaRPr lang="fr-FR" altLang="zh-CN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0" indent="0">
              <a:buNone/>
            </a:pPr>
            <a:endParaRPr lang="fr-FR" altLang="zh-CN" sz="200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在实际应用中，中医也会与现代医学相结合，通过综合治疗的方式，更好地管理和控制慢性病的发展。</a:t>
            </a:r>
            <a:r>
              <a:rPr lang="zh-CN" sz="20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 </a:t>
            </a:r>
            <a:endParaRPr lang="en-FR" sz="2000" dirty="0">
              <a:effectLst/>
              <a:highlight>
                <a:srgbClr val="FFFFFF"/>
              </a:highlight>
              <a:latin typeface="+mn-ea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593681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3CEA-8940-AAC0-40D2-C11A0562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693" y="624110"/>
            <a:ext cx="10777357" cy="1280890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CAS 1 des maladies </a:t>
            </a:r>
            <a:r>
              <a:rPr lang="en-GB" dirty="0" err="1">
                <a:latin typeface="Apple Chancery" panose="03020702040506060504" pitchFamily="66" charset="-79"/>
                <a:cs typeface="Apple Chancery" panose="03020702040506060504" pitchFamily="66" charset="-79"/>
              </a:rPr>
              <a:t>typiques</a:t>
            </a:r>
            <a:r>
              <a:rPr lang="en-GB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         		</a:t>
            </a:r>
            <a:r>
              <a:rPr lang="en-GB" sz="3600" dirty="0" err="1">
                <a:latin typeface="AkayaTelivigala" pitchFamily="2" charset="77"/>
                <a:cs typeface="AkayaTelivigala" pitchFamily="2" charset="77"/>
              </a:rPr>
              <a:t>典型病例一</a:t>
            </a:r>
            <a:br>
              <a:rPr lang="fr-FR" sz="4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</a:br>
            <a:r>
              <a:rPr lang="fr-FR" sz="4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       </a:t>
            </a:r>
            <a:r>
              <a:rPr lang="fr-FR" sz="31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- </a:t>
            </a:r>
            <a:r>
              <a:rPr lang="fr-FR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l’hypertension artérielle       </a:t>
            </a:r>
            <a:r>
              <a:rPr lang="zh-CN" altLang="fr-FR" sz="32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kayaTelivigala" pitchFamily="2" charset="77"/>
                <a:ea typeface="KaiTi" panose="02010609060101010101" pitchFamily="49" charset="-122"/>
                <a:cs typeface="Apple Chancery" panose="03020702040506060504" pitchFamily="66" charset="-79"/>
              </a:rPr>
              <a:t> </a:t>
            </a:r>
            <a:r>
              <a:rPr lang="fr-FR" altLang="zh-CN" sz="32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kayaTelivigala" pitchFamily="2" charset="77"/>
                <a:ea typeface="KaiTi" panose="02010609060101010101" pitchFamily="49" charset="-122"/>
                <a:cs typeface="Apple Chancery" panose="03020702040506060504" pitchFamily="66" charset="-79"/>
              </a:rPr>
              <a:t>				</a:t>
            </a:r>
            <a:r>
              <a:rPr lang="fr-FR" altLang="zh-CN" sz="3200" dirty="0">
                <a:latin typeface="AkayaTelivigala" pitchFamily="2" charset="77"/>
                <a:cs typeface="AkayaTelivigala" pitchFamily="2" charset="77"/>
              </a:rPr>
              <a:t>- </a:t>
            </a:r>
            <a:r>
              <a:rPr lang="zh-CN" altLang="en-US" sz="3200" dirty="0">
                <a:latin typeface="AkayaTelivigala" pitchFamily="2" charset="77"/>
                <a:cs typeface="AkayaTelivigala" pitchFamily="2" charset="77"/>
              </a:rPr>
              <a:t>高血压</a:t>
            </a:r>
            <a:br>
              <a:rPr lang="en-GB" sz="3100" dirty="0">
                <a:latin typeface="AkayaTelivigala" pitchFamily="2" charset="77"/>
                <a:cs typeface="AkayaTelivigala" pitchFamily="2" charset="77"/>
              </a:rPr>
            </a:br>
            <a:endParaRPr lang="en-FR" sz="3100" dirty="0">
              <a:latin typeface="AkayaTelivigala" pitchFamily="2" charset="77"/>
              <a:cs typeface="AkayaTelivigala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839E8-8010-43F6-15BE-C880BC3C2F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0614" y="2163778"/>
            <a:ext cx="5957180" cy="422796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fr-FR" sz="7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La </a:t>
            </a:r>
            <a:r>
              <a:rPr lang="fr-FR" sz="7400" b="1" kern="0" dirty="0">
                <a:solidFill>
                  <a:schemeClr val="accent6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médecine traditionnelle chinoise (MTC) </a:t>
            </a:r>
            <a:r>
              <a:rPr lang="fr-FR" sz="7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considère que l'apparition de </a:t>
            </a:r>
            <a:r>
              <a:rPr lang="fr-FR" sz="7400" b="1" kern="0" dirty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l'hypertension artérielle</a:t>
            </a:r>
            <a:r>
              <a:rPr lang="fr-FR" sz="7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est liée à des facteurs tels que la stagnation du foie, la déficience rénale, le blocage du qi et la stase sanguine.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fr-FR" sz="72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Pour traiter l'hypertension artérielle, la MTC utilise généralement des METHODES VISANT à </a:t>
            </a:r>
          </a:p>
          <a:p>
            <a:pPr lvl="2" algn="just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réguler le qi du foie </a:t>
            </a:r>
          </a:p>
          <a:p>
            <a:pPr lvl="2" algn="just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renforcer le rein</a:t>
            </a:r>
          </a:p>
          <a:p>
            <a:pPr lvl="2" algn="just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ouvrir les méridiens et </a:t>
            </a:r>
          </a:p>
          <a:p>
            <a:pPr lvl="2" algn="just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activer la circulation sanguine</a:t>
            </a:r>
          </a:p>
          <a:p>
            <a:pPr marL="914400" lvl="2" indent="0" algn="just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fr-FR" sz="7000" kern="0" dirty="0">
              <a:solidFill>
                <a:srgbClr val="0D0D0D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fr-FR" sz="72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Les méthodes de traitement spécifiques comprennent l'acupuncture, les herbes chinoises, le massage thérapeutique, etc.</a:t>
            </a:r>
            <a:endParaRPr lang="en-FR" sz="72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F75234-57E6-36B0-E857-A45A7E33D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04498" y="2163777"/>
            <a:ext cx="4182701" cy="384412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中医认为高血压的发生与肝郁、肾虚、气滞血瘀等因素有关。</a:t>
            </a:r>
            <a:endParaRPr lang="fr-FR" altLang="zh-CN" sz="8000" kern="0" dirty="0">
              <a:solidFill>
                <a:srgbClr val="000000"/>
              </a:solidFill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治疗高血压时，中医常采用</a:t>
            </a:r>
            <a:endParaRPr lang="fr-FR" altLang="zh-CN" sz="80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508050" lvl="1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sz="7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调理肝气</a:t>
            </a:r>
            <a:endParaRPr lang="fr-FR" altLang="zh-CN" sz="78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508050" lvl="1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sz="7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补益肾虚</a:t>
            </a:r>
            <a:endParaRPr lang="fr-FR" altLang="zh-CN" sz="78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508050" lvl="1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sz="7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疏通经络</a:t>
            </a:r>
            <a:endParaRPr lang="fr-FR" altLang="zh-CN" sz="78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508050" lvl="1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sz="7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活血化瘀</a:t>
            </a:r>
            <a:r>
              <a:rPr lang="zh-CN" altLang="fr-FR" sz="7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等等</a:t>
            </a:r>
            <a:r>
              <a:rPr lang="zh-CN" sz="7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的方法</a:t>
            </a:r>
            <a:endParaRPr lang="fr-FR" altLang="zh-CN" sz="78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fr-FR" altLang="zh-CN" sz="80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具体治疗方法包括针灸、中草药、推拿按摩等。</a:t>
            </a:r>
            <a:endParaRPr lang="en-FR" sz="80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274350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71FF7-8D6F-1E74-57DB-607457F3C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512" y="624111"/>
            <a:ext cx="10025766" cy="697693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EXAMPLES des METHODES</a:t>
            </a:r>
            <a:r>
              <a:rPr lang="en-GB" sz="3600" b="1" dirty="0">
                <a:latin typeface="AkayaTelivigala" pitchFamily="2" charset="77"/>
                <a:cs typeface="AkayaTelivigala" pitchFamily="2" charset="77"/>
              </a:rPr>
              <a:t>	      </a:t>
            </a:r>
            <a:r>
              <a:rPr lang="en-GB" sz="3200" dirty="0" err="1">
                <a:latin typeface="AkayaTelivigala" pitchFamily="2" charset="77"/>
                <a:cs typeface="AkayaTelivigala" pitchFamily="2" charset="77"/>
              </a:rPr>
              <a:t>治疗方法举例</a:t>
            </a:r>
            <a:endParaRPr lang="en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ED8E6-F52D-EB12-78C4-3A70FF213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09511" y="1321805"/>
            <a:ext cx="5937954" cy="520317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O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n peut utiliser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des herbes chinoises ayant des effets hypotenseurs tels que l'astragale, l'angélique chinoise, le ginseng chinois, etc.,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en combinaison avec l'acupuncture sur des points tels que l'acupuncture </a:t>
            </a:r>
            <a:r>
              <a:rPr lang="fr-FR" sz="6400" kern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Fengchi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(20 VG), l'acupuncture </a:t>
            </a:r>
            <a:r>
              <a:rPr lang="fr-FR" sz="6400" kern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Taichong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 (3 F), etc.,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ainsi que des massages thérapeutiques pour réguler la circulation sanguine et soulager les sympt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mes de l'hypertension art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rielle.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plus, la MTC recommande 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galement aux patients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d'ajuster leur r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gime alimentaire,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d'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viter les aliments épicés et gras,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 maintenir un bon état d'esprit, de faire de l'exercice régulièrement, etc., afin de gérer l'hypertension artérielle de manière globale.</a:t>
            </a:r>
            <a:endParaRPr lang="en-FR" sz="64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Il est important de souligner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KaiTi" panose="02010609060101010101" pitchFamily="49" charset="-122"/>
                <a:ea typeface="DengXian" panose="02010600030101010101" pitchFamily="2" charset="-122"/>
                <a:cs typeface="Segoe UI" panose="020B0502040204020203" pitchFamily="34" charset="0"/>
              </a:rPr>
              <a:t> 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que le traitement de l'hypertension artérielle en MTC nécessite une persévérance à long terme.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Il ne faut pas s'attendre à des résultats immédiats, mais plut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t combiner des ajustements du mode de vie avec un traitement m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dicamenteux pour obtenir un meilleur contr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Calibri" panose="020F0502020204030204" pitchFamily="34" charset="0"/>
              </a:rPr>
              <a:t>ô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de l'hypertension art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KaiTi" panose="02010609060101010101" pitchFamily="49" charset="-122"/>
              </a:rPr>
              <a:t>é</a:t>
            </a:r>
            <a:r>
              <a:rPr lang="fr-FR" sz="64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rielle.</a:t>
            </a:r>
            <a:endParaRPr lang="en-FR" sz="64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64736F-47F5-B1E0-01BE-5252B9513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32483" y="1738265"/>
            <a:ext cx="4310794" cy="459480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可以选用一些具有降血压作用的中草药，如黄芪、当归、天麻等，配合针灸穴位调理，如风池、太冲等，以及推拿按摩等手法，来调理患者的气血运行，缓解高血压的症状。</a:t>
            </a:r>
            <a:endParaRPr lang="fr-FR" altLang="zh-CN" sz="72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同时，中医还会建议患者调整饮食结构，避免辛辣、油腻等食物，保持心情舒畅，适当进行体育锻炼，以综合调理的方式管理高血压病情。</a:t>
            </a:r>
            <a:endParaRPr lang="en-FR" sz="72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500"/>
              </a:spcAft>
            </a:pPr>
            <a:r>
              <a:rPr lang="zh-CN" sz="72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需要强调的是，中医治疗高血压需要持之以恒，不能期望一次治疗就能见效，而是需要长期坚持，结合生活方式的调整和药物治疗，才能达到更好的控制高血压的效果。</a:t>
            </a:r>
            <a:endParaRPr lang="en-FR" sz="72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221167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C95E58-695D-A680-2059-F24AC073D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9217" y="873303"/>
            <a:ext cx="9416697" cy="1010756"/>
          </a:xfrm>
        </p:spPr>
        <p:txBody>
          <a:bodyPr/>
          <a:lstStyle/>
          <a:p>
            <a:r>
              <a:rPr lang="fr-FR" sz="320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cs typeface="Apple Chancery" panose="03020702040506060504" pitchFamily="66" charset="-79"/>
              </a:rPr>
              <a:t>R</a:t>
            </a:r>
            <a:r>
              <a:rPr lang="fr-FR" sz="32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pple Chancery" panose="03020702040506060504" pitchFamily="66" charset="-79"/>
                <a:cs typeface="Apple Chancery" panose="03020702040506060504" pitchFamily="66" charset="-79"/>
              </a:rPr>
              <a:t>ecommandation spéciale</a:t>
            </a:r>
            <a:r>
              <a:rPr lang="en-FR" dirty="0"/>
              <a:t>	</a:t>
            </a:r>
            <a:r>
              <a:rPr lang="fr-FR" dirty="0"/>
              <a:t> </a:t>
            </a:r>
            <a:r>
              <a:rPr lang="zh-CN" altLang="en-US" dirty="0"/>
              <a:t>        </a:t>
            </a:r>
            <a:r>
              <a:rPr lang="en-GB" sz="3200" dirty="0" err="1">
                <a:latin typeface="AkayaTelivigala" pitchFamily="2" charset="77"/>
                <a:cs typeface="AkayaTelivigala" pitchFamily="2" charset="77"/>
              </a:rPr>
              <a:t>特别建议</a:t>
            </a:r>
            <a:r>
              <a:rPr lang="en-GB" sz="3200" dirty="0">
                <a:latin typeface="AkayaTelivigala" pitchFamily="2" charset="77"/>
                <a:cs typeface="AkayaTelivigala" pitchFamily="2" charset="77"/>
              </a:rPr>
              <a:t> </a:t>
            </a:r>
            <a:r>
              <a:rPr lang="en-FR" dirty="0"/>
              <a:t>				</a:t>
            </a:r>
            <a:endParaRPr lang="en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229CA-51A7-44F7-BA9D-54892978B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70667" y="2133600"/>
            <a:ext cx="4532409" cy="3777622"/>
          </a:xfrm>
        </p:spPr>
        <p:txBody>
          <a:bodyPr>
            <a:normAutofit/>
          </a:bodyPr>
          <a:lstStyle/>
          <a:p>
            <a:r>
              <a:rPr lang="fr-FR" sz="2000" kern="0" dirty="0">
                <a:solidFill>
                  <a:srgbClr val="0D0D0D"/>
                </a:solidFill>
                <a:effectLst/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 point acupuncture SAN YIN JIAO</a:t>
            </a:r>
            <a:r>
              <a:rPr lang="fr-FR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DengXian" panose="02010600030101010101" pitchFamily="2" charset="-122"/>
              </a:rPr>
              <a:t>  </a:t>
            </a:r>
            <a:r>
              <a:rPr lang="fr-FR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DengXian" panose="02010600030101010101" pitchFamily="2" charset="-122"/>
                <a:cs typeface="Arial" panose="020B0604020202020204" pitchFamily="34" charset="0"/>
              </a:rPr>
              <a:t>(Le point 6RT, l'intersection de 3 méridiens: la rate, les reins et le foie)</a:t>
            </a:r>
            <a:r>
              <a:rPr lang="en-FR" sz="2000" dirty="0">
                <a:effectLst/>
              </a:rPr>
              <a:t> </a:t>
            </a:r>
            <a:endParaRPr lang="en-FR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773296-6A5A-605A-C65D-CDDC46914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96209" y="2126222"/>
            <a:ext cx="3708401" cy="3777622"/>
          </a:xfrm>
        </p:spPr>
        <p:txBody>
          <a:bodyPr/>
          <a:lstStyle/>
          <a:p>
            <a:r>
              <a:rPr 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推荐穴位三阴交 </a:t>
            </a:r>
            <a:endParaRPr lang="fr-FR" sz="2000" kern="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Segoe UI" panose="020B0502040204020203" pitchFamily="34" charset="0"/>
            </a:endParaRPr>
          </a:p>
          <a:p>
            <a:pPr lvl="1">
              <a:spcBef>
                <a:spcPts val="400"/>
              </a:spcBef>
            </a:pPr>
            <a:r>
              <a:rPr 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针灸</a:t>
            </a:r>
            <a:r>
              <a:rPr lang="fr-FR" alt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 </a:t>
            </a:r>
          </a:p>
          <a:p>
            <a:pPr lvl="1">
              <a:spcBef>
                <a:spcPts val="400"/>
              </a:spcBef>
            </a:pPr>
            <a:r>
              <a:rPr lang="zh-CN" altLang="fr-FR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艾灸</a:t>
            </a:r>
            <a:endParaRPr lang="fr-FR" altLang="zh-CN" sz="2000" kern="0" dirty="0">
              <a:solidFill>
                <a:srgbClr val="0D0D0D"/>
              </a:solidFill>
              <a:effectLst/>
              <a:highlight>
                <a:srgbClr val="FFFFFF"/>
              </a:highlight>
              <a:latin typeface="+mn-ea"/>
              <a:cs typeface="Segoe UI" panose="020B0502040204020203" pitchFamily="34" charset="0"/>
            </a:endParaRPr>
          </a:p>
          <a:p>
            <a:pPr lvl="1">
              <a:spcBef>
                <a:spcPts val="400"/>
              </a:spcBef>
            </a:pPr>
            <a:r>
              <a:rPr lang="zh-CN" sz="2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+mn-ea"/>
                <a:cs typeface="Segoe UI" panose="020B0502040204020203" pitchFamily="34" charset="0"/>
              </a:rPr>
              <a:t>或经常按揉</a:t>
            </a:r>
            <a:endParaRPr lang="en-FR" sz="20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F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5FCBE5-C231-CC76-70D6-3B90A034E6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163" y="3718708"/>
            <a:ext cx="3708400" cy="265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950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20470A-F3A8-FBFF-FFBB-6535E964F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502" y="624110"/>
            <a:ext cx="9860110" cy="128089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CAS 2 des maladies </a:t>
            </a:r>
            <a:r>
              <a:rPr lang="en-GB" sz="3200" dirty="0" err="1">
                <a:latin typeface="Apple Chancery" panose="03020702040506060504" pitchFamily="66" charset="-79"/>
                <a:cs typeface="Apple Chancery" panose="03020702040506060504" pitchFamily="66" charset="-79"/>
              </a:rPr>
              <a:t>typiques</a:t>
            </a:r>
            <a:r>
              <a:rPr lang="en-GB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           </a:t>
            </a:r>
            <a:r>
              <a:rPr lang="zh-CN" altLang="en-US" sz="3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  </a:t>
            </a:r>
            <a:r>
              <a:rPr lang="en-GB" sz="2800" dirty="0" err="1">
                <a:latin typeface="AkayaTelivigala" pitchFamily="2" charset="77"/>
                <a:cs typeface="AkayaTelivigala" pitchFamily="2" charset="77"/>
              </a:rPr>
              <a:t>典型病例</a:t>
            </a:r>
            <a:r>
              <a:rPr lang="en-US" sz="2800" dirty="0" err="1">
                <a:latin typeface="AkayaTelivigala" pitchFamily="2" charset="77"/>
                <a:cs typeface="AkayaTelivigala" pitchFamily="2" charset="77"/>
              </a:rPr>
              <a:t>二</a:t>
            </a:r>
            <a:br>
              <a:rPr lang="fr-FR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</a:br>
            <a:r>
              <a:rPr lang="fr-FR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 </a:t>
            </a:r>
            <a:r>
              <a:rPr lang="en-GB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-</a:t>
            </a:r>
            <a:r>
              <a:rPr lang="fr-FR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le diabète                                       </a:t>
            </a:r>
            <a:r>
              <a:rPr lang="zh-CN" altLang="en-US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        </a:t>
            </a:r>
            <a:r>
              <a:rPr lang="fr-FR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-</a:t>
            </a:r>
            <a:r>
              <a:rPr lang="zh-CN" altLang="en-US" sz="3200" kern="0" dirty="0">
                <a:solidFill>
                  <a:srgbClr val="0D0D0D"/>
                </a:solidFill>
                <a:highlight>
                  <a:srgbClr val="FFFFFF"/>
                </a:highlight>
                <a:latin typeface="Apple Chancery" panose="03020702040506060504" pitchFamily="66" charset="-79"/>
                <a:ea typeface="KaiTi" panose="02010609060101010101" pitchFamily="49" charset="-122"/>
                <a:cs typeface="Apple Chancery" panose="03020702040506060504" pitchFamily="66" charset="-79"/>
              </a:rPr>
              <a:t> </a:t>
            </a:r>
            <a:r>
              <a:rPr lang="en-GB" sz="2800" dirty="0" err="1">
                <a:latin typeface="AkayaTelivigala" pitchFamily="2" charset="77"/>
                <a:cs typeface="AkayaTelivigala" pitchFamily="2" charset="77"/>
              </a:rPr>
              <a:t>糖尿病</a:t>
            </a:r>
            <a:endParaRPr lang="en-FR" sz="2800" dirty="0">
              <a:latin typeface="Apple Chancery" panose="03020702040506060504" pitchFamily="66" charset="-79"/>
              <a:ea typeface="KaiTi" panose="02010609060101010101" pitchFamily="49" charset="-122"/>
              <a:cs typeface="Apple Chancery" panose="03020702040506060504" pitchFamily="66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E1458-D018-3D17-0557-2FBF78D30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3733" y="2043289"/>
            <a:ext cx="6107012" cy="445911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72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La MTC considère que le diabète est principalement lié à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des facteurs tels que le blocage du qi et la stase sanguine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la faiblesse de la rate et de l'estomac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et la déficience du rein yin</a:t>
            </a:r>
          </a:p>
          <a:p>
            <a:pPr marL="457200" lvl="1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fr-FR" sz="7000" kern="0" dirty="0">
              <a:solidFill>
                <a:srgbClr val="0D0D0D"/>
              </a:solidFill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 marL="457200" lvl="1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fr-FR" sz="7000" kern="0" dirty="0">
              <a:solidFill>
                <a:srgbClr val="0D0D0D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fr-FR" sz="72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Pour traiter le diabète, la MTC utilise généralement des méthodes visant 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réguler la rate et l'estomac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renforcer le rein yin</a:t>
            </a:r>
          </a:p>
          <a:p>
            <a:pPr lvl="1" algn="just">
              <a:lnSpc>
                <a:spcPct val="107000"/>
              </a:lnSpc>
              <a:spcBef>
                <a:spcPts val="0"/>
              </a:spcBef>
            </a:pPr>
            <a:r>
              <a:rPr lang="fr-FR" sz="70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à ouvrir les méridiens et à éliminer la chaleur toxique</a:t>
            </a:r>
            <a:endParaRPr lang="fr-FR" sz="7000" kern="0" dirty="0">
              <a:solidFill>
                <a:srgbClr val="0D0D0D"/>
              </a:solidFill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 marL="457200" lvl="1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fr-FR" sz="7000" kern="0" dirty="0">
              <a:solidFill>
                <a:srgbClr val="0D0D0D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KaiTi" panose="02010609060101010101" pitchFamily="49" charset="-122"/>
              <a:cs typeface="Segoe UI" panose="020B0502040204020203" pitchFamily="34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fr-FR" sz="720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KaiTi" panose="02010609060101010101" pitchFamily="49" charset="-122"/>
                <a:cs typeface="Segoe UI" panose="020B0502040204020203" pitchFamily="34" charset="0"/>
              </a:rPr>
              <a:t>Les méthodes de traitement spécifiques comprennent l'utilisation d'herbes chinoises, l'acupuncture, le massage thérapeutique, etc.</a:t>
            </a:r>
            <a:endParaRPr lang="en-FR" sz="72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F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7CA501-EFD3-B311-EA61-BA9D496BF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58408" y="2126222"/>
            <a:ext cx="3646203" cy="399235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中医认为糖尿病主要与气滞血瘀、脾胃虚弱、肾阴亏损等因素相关。</a:t>
            </a:r>
            <a:endParaRPr lang="fr-FR" altLang="zh-CN" sz="8000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+mn-ea"/>
              <a:cs typeface="Microsoft YaHei" panose="020B0503020204020204" pitchFamily="34" charset="-122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zh-CN" sz="80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ea"/>
                <a:cs typeface="Microsoft YaHei" panose="020B0503020204020204" pitchFamily="34" charset="-122"/>
              </a:rPr>
              <a:t>治疗糖尿病时，中医常采用调理脾胃、益肾阴、疏通经络、清热解毒的方法。具体治疗方法包括中草药调理、针灸、推拿按摩等。</a:t>
            </a:r>
            <a:endParaRPr lang="en-FR" sz="8000" kern="100" dirty="0">
              <a:effectLst/>
              <a:highlight>
                <a:srgbClr val="FFFFFF"/>
              </a:highlight>
              <a:latin typeface="+mn-ea"/>
              <a:cs typeface="Times New Roman" panose="02020603050405020304" pitchFamily="18" charset="0"/>
            </a:endParaRP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04931848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2095</Words>
  <Application>Microsoft Macintosh PowerPoint</Application>
  <PresentationFormat>Widescreen</PresentationFormat>
  <Paragraphs>156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AkayaTelivigala</vt:lpstr>
      <vt:lpstr>KaiTi</vt:lpstr>
      <vt:lpstr>Kaiti TC</vt:lpstr>
      <vt:lpstr>幼圆</vt:lpstr>
      <vt:lpstr>ACADEMY ENGRAVED LET PLAIN:1.0</vt:lpstr>
      <vt:lpstr>Algerian</vt:lpstr>
      <vt:lpstr>Apple Chancery</vt:lpstr>
      <vt:lpstr>Apple Chancery</vt:lpstr>
      <vt:lpstr>Arial</vt:lpstr>
      <vt:lpstr>Calibri</vt:lpstr>
      <vt:lpstr>Cambria</vt:lpstr>
      <vt:lpstr>Century Gothic</vt:lpstr>
      <vt:lpstr>Times New Roman</vt:lpstr>
      <vt:lpstr>Wingdings 3</vt:lpstr>
      <vt:lpstr>Wisp</vt:lpstr>
      <vt:lpstr>La Médecine Traditionnelle Chinoise  et  les maladies chroniques   中医与慢性病 </vt:lpstr>
      <vt:lpstr>INTRODUCTION       简介 </vt:lpstr>
      <vt:lpstr>QUELLES METHODES?         中医用什么方法治疗？</vt:lpstr>
      <vt:lpstr>POURQUOI CES METHODES?  什么依据？ </vt:lpstr>
      <vt:lpstr>IMPORTANT -&gt; Points à noter      有何需要注意？  </vt:lpstr>
      <vt:lpstr>CAS 1 des maladies typiques           典型病例一        - l’hypertension artérielle            - 高血压 </vt:lpstr>
      <vt:lpstr>EXAMPLES des METHODES       治疗方法举例</vt:lpstr>
      <vt:lpstr>Recommandation spéciale          特别建议     </vt:lpstr>
      <vt:lpstr>CAS 2 des maladies typiques             典型病例二  -le diabète                                               - 糖尿病</vt:lpstr>
      <vt:lpstr>EXAMPLES des METHODES       治疗方法举例</vt:lpstr>
      <vt:lpstr>Recommandation spéciale              特别建议</vt:lpstr>
      <vt:lpstr>CAS 3 des maladies typiques            典型病例三       -la polyarthrite rhumatoïde     - 三风湿性关节炎</vt:lpstr>
      <vt:lpstr>EXAMPLES des METHODES        治疗方法举例</vt:lpstr>
      <vt:lpstr>Recommandation spéciale          特别建议</vt:lpstr>
      <vt:lpstr>MERCI DE VOTRE ATTENTION Cabinet CAI  vous souhaite une bonne santé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Médecine Traditionnelle Chinoise  et  les maladies chroniques</dc:title>
  <dc:creator>Ling Wang</dc:creator>
  <cp:lastModifiedBy>Ling Wang</cp:lastModifiedBy>
  <cp:revision>38</cp:revision>
  <dcterms:created xsi:type="dcterms:W3CDTF">2024-05-13T18:54:15Z</dcterms:created>
  <dcterms:modified xsi:type="dcterms:W3CDTF">2024-05-15T07:49:58Z</dcterms:modified>
</cp:coreProperties>
</file>